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74" r:id="rId13"/>
    <p:sldId id="275" r:id="rId14"/>
    <p:sldId id="267" r:id="rId15"/>
    <p:sldId id="268" r:id="rId16"/>
    <p:sldId id="269" r:id="rId17"/>
    <p:sldId id="270" r:id="rId18"/>
    <p:sldId id="271" r:id="rId19"/>
    <p:sldId id="272" r:id="rId20"/>
    <p:sldId id="273" r:id="rId21"/>
    <p:sldId id="276" r:id="rId22"/>
    <p:sldId id="277" r:id="rId23"/>
    <p:sldId id="278" r:id="rId24"/>
    <p:sldId id="279" r:id="rId25"/>
    <p:sldId id="280" r:id="rId26"/>
    <p:sldId id="281" r:id="rId27"/>
    <p:sldId id="283" r:id="rId28"/>
    <p:sldId id="284" r:id="rId29"/>
    <p:sldId id="282"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42484F7-1305-4978-A0C8-D87FE68D37DC}" type="datetimeFigureOut">
              <a:rPr lang="en-GB" smtClean="0"/>
              <a:t>12/11/2015</a:t>
            </a:fld>
            <a:endParaRPr lang="en-GB"/>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A6AB710-FD91-4059-8582-7EBE8D8513A7}" type="slidenum">
              <a:rPr lang="en-GB" smtClean="0"/>
              <a:t>‹#›</a:t>
            </a:fld>
            <a:endParaRPr lang="en-GB"/>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2484F7-1305-4978-A0C8-D87FE68D37DC}" type="datetimeFigureOut">
              <a:rPr lang="en-GB" smtClean="0"/>
              <a:t>12/11/2015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A6AB710-FD91-4059-8582-7EBE8D8513A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2484F7-1305-4978-A0C8-D87FE68D37DC}" type="datetimeFigureOut">
              <a:rPr lang="en-GB" smtClean="0"/>
              <a:t>12/11/2015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A6AB710-FD91-4059-8582-7EBE8D8513A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2484F7-1305-4978-A0C8-D87FE68D37DC}" type="datetimeFigureOut">
              <a:rPr lang="en-GB" smtClean="0"/>
              <a:t>12/11/2015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A6AB710-FD91-4059-8582-7EBE8D8513A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42484F7-1305-4978-A0C8-D87FE68D37DC}" type="datetimeFigureOut">
              <a:rPr lang="en-GB" smtClean="0"/>
              <a:t>12/11/2015</a:t>
            </a:fld>
            <a:endParaRPr lang="en-GB"/>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A6AB710-FD91-4059-8582-7EBE8D8513A7}" type="slidenum">
              <a:rPr lang="en-GB" smtClean="0"/>
              <a:t>‹#›</a:t>
            </a:fld>
            <a:endParaRPr lang="en-GB"/>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2484F7-1305-4978-A0C8-D87FE68D37DC}" type="datetimeFigureOut">
              <a:rPr lang="en-GB" smtClean="0"/>
              <a:t>12/11/2015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A6AB710-FD91-4059-8582-7EBE8D8513A7}" type="slidenum">
              <a:rPr lang="en-GB" smtClean="0"/>
              <a:t>‹#›</a:t>
            </a:fld>
            <a:endParaRPr lang="en-GB"/>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2484F7-1305-4978-A0C8-D87FE68D37DC}" type="datetimeFigureOut">
              <a:rPr lang="en-GB" smtClean="0"/>
              <a:t>12/11/2015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A6AB710-FD91-4059-8582-7EBE8D8513A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42484F7-1305-4978-A0C8-D87FE68D37DC}" type="datetimeFigureOut">
              <a:rPr lang="en-GB" smtClean="0"/>
              <a:t>12/11/2015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BA6AB710-FD91-4059-8582-7EBE8D8513A7}" type="slidenum">
              <a:rPr lang="en-GB" smtClean="0"/>
              <a:t>‹#›</a:t>
            </a:fld>
            <a:endParaRPr lang="en-GB"/>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2484F7-1305-4978-A0C8-D87FE68D37DC}" type="datetimeFigureOut">
              <a:rPr lang="en-GB" smtClean="0"/>
              <a:t>12/11/2015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BA6AB710-FD91-4059-8582-7EBE8D8513A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42484F7-1305-4978-A0C8-D87FE68D37DC}" type="datetimeFigureOut">
              <a:rPr lang="en-GB" smtClean="0"/>
              <a:t>12/11/2015</a:t>
            </a:fld>
            <a:endParaRPr lang="en-GB"/>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A6AB710-FD91-4059-8582-7EBE8D8513A7}" type="slidenum">
              <a:rPr lang="en-GB" smtClean="0"/>
              <a:t>‹#›</a:t>
            </a:fld>
            <a:endParaRPr lang="en-GB"/>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42484F7-1305-4978-A0C8-D87FE68D37DC}" type="datetimeFigureOut">
              <a:rPr lang="en-GB" smtClean="0"/>
              <a:t>12/11/2015</a:t>
            </a:fld>
            <a:endParaRPr lang="en-GB"/>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A6AB710-FD91-4059-8582-7EBE8D8513A7}" type="slidenum">
              <a:rPr lang="en-GB" smtClean="0"/>
              <a:t>‹#›</a:t>
            </a:fld>
            <a:endParaRPr lang="en-GB"/>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GB"/>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42484F7-1305-4978-A0C8-D87FE68D37DC}" type="datetimeFigureOut">
              <a:rPr lang="en-GB" smtClean="0"/>
              <a:t>12/11/2015</a:t>
            </a:fld>
            <a:endParaRPr lang="en-GB"/>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A6AB710-FD91-4059-8582-7EBE8D8513A7}" type="slidenum">
              <a:rPr lang="en-GB" smtClean="0"/>
              <a:t>‹#›</a:t>
            </a:fld>
            <a:endParaRPr lang="en-GB"/>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Some Reasons </a:t>
            </a:r>
            <a:br>
              <a:rPr lang="en-GB" dirty="0" smtClean="0"/>
            </a:br>
            <a:r>
              <a:rPr lang="en-GB" dirty="0" smtClean="0"/>
              <a:t>Not to Do the Best You Can</a:t>
            </a:r>
            <a:endParaRPr lang="en-GB" dirty="0"/>
          </a:p>
        </p:txBody>
      </p:sp>
      <p:sp>
        <p:nvSpPr>
          <p:cNvPr id="3" name="Subtitle 2"/>
          <p:cNvSpPr>
            <a:spLocks noGrp="1"/>
          </p:cNvSpPr>
          <p:nvPr>
            <p:ph type="subTitle" idx="1"/>
          </p:nvPr>
        </p:nvSpPr>
        <p:spPr/>
        <p:txBody>
          <a:bodyPr/>
          <a:lstStyle/>
          <a:p>
            <a:r>
              <a:rPr lang="en-GB" dirty="0" smtClean="0"/>
              <a:t>Christopher Jay</a:t>
            </a:r>
          </a:p>
          <a:p>
            <a:r>
              <a:rPr lang="en-GB" dirty="0" smtClean="0"/>
              <a:t>Department of Philosophy</a:t>
            </a:r>
          </a:p>
          <a:p>
            <a:r>
              <a:rPr lang="en-GB" dirty="0" smtClean="0"/>
              <a:t>University of York</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Consequentialism’s</a:t>
            </a:r>
            <a:r>
              <a:rPr lang="en-GB" dirty="0" smtClean="0"/>
              <a:t> Two Claims</a:t>
            </a:r>
            <a:endParaRPr lang="en-GB" dirty="0"/>
          </a:p>
        </p:txBody>
      </p:sp>
      <p:sp>
        <p:nvSpPr>
          <p:cNvPr id="3" name="Content Placeholder 2"/>
          <p:cNvSpPr>
            <a:spLocks noGrp="1"/>
          </p:cNvSpPr>
          <p:nvPr>
            <p:ph idx="1"/>
          </p:nvPr>
        </p:nvSpPr>
        <p:spPr/>
        <p:txBody>
          <a:bodyPr>
            <a:normAutofit/>
          </a:bodyPr>
          <a:lstStyle/>
          <a:p>
            <a:pPr marL="514350" indent="-514350">
              <a:buAutoNum type="arabicParenBoth"/>
            </a:pPr>
            <a:endParaRPr lang="en-GB" dirty="0" smtClean="0"/>
          </a:p>
          <a:p>
            <a:pPr marL="514350" indent="-514350">
              <a:buAutoNum type="arabicParenBoth"/>
            </a:pPr>
            <a:endParaRPr lang="en-GB" dirty="0" smtClean="0"/>
          </a:p>
          <a:p>
            <a:pPr marL="514350" indent="-514350">
              <a:buAutoNum type="arabicParenBoth"/>
            </a:pPr>
            <a:r>
              <a:rPr lang="en-GB" dirty="0" smtClean="0">
                <a:solidFill>
                  <a:schemeClr val="tx2">
                    <a:lumMod val="50000"/>
                  </a:schemeClr>
                </a:solidFill>
              </a:rPr>
              <a:t>What is (intrinsically) morally good is </a:t>
            </a:r>
            <a:r>
              <a:rPr lang="en-GB" i="1" dirty="0" smtClean="0">
                <a:solidFill>
                  <a:schemeClr val="tx2">
                    <a:lumMod val="50000"/>
                  </a:schemeClr>
                </a:solidFill>
              </a:rPr>
              <a:t>X</a:t>
            </a:r>
            <a:r>
              <a:rPr lang="en-GB" dirty="0" smtClean="0">
                <a:solidFill>
                  <a:schemeClr val="tx2">
                    <a:lumMod val="50000"/>
                  </a:schemeClr>
                </a:solidFill>
              </a:rPr>
              <a:t>, </a:t>
            </a:r>
            <a:r>
              <a:rPr lang="en-GB" i="1" dirty="0" smtClean="0">
                <a:solidFill>
                  <a:schemeClr val="tx2">
                    <a:lumMod val="50000"/>
                  </a:schemeClr>
                </a:solidFill>
              </a:rPr>
              <a:t>Y</a:t>
            </a:r>
            <a:r>
              <a:rPr lang="en-GB" dirty="0" smtClean="0">
                <a:solidFill>
                  <a:schemeClr val="tx2">
                    <a:lumMod val="50000"/>
                  </a:schemeClr>
                </a:solidFill>
              </a:rPr>
              <a:t>, </a:t>
            </a:r>
            <a:r>
              <a:rPr lang="en-GB" i="1" dirty="0" smtClean="0">
                <a:solidFill>
                  <a:schemeClr val="tx2">
                    <a:lumMod val="50000"/>
                  </a:schemeClr>
                </a:solidFill>
              </a:rPr>
              <a:t>Z</a:t>
            </a:r>
            <a:r>
              <a:rPr lang="en-GB" dirty="0" smtClean="0">
                <a:solidFill>
                  <a:schemeClr val="tx2">
                    <a:lumMod val="50000"/>
                  </a:schemeClr>
                </a:solidFill>
              </a:rPr>
              <a:t>...</a:t>
            </a:r>
          </a:p>
          <a:p>
            <a:pPr marL="514350" indent="-514350">
              <a:buAutoNum type="arabicParenBoth"/>
            </a:pPr>
            <a:endParaRPr lang="en-GB" dirty="0" smtClean="0"/>
          </a:p>
          <a:p>
            <a:pPr marL="514350" indent="-514350">
              <a:buAutoNum type="arabicParenBoth"/>
            </a:pPr>
            <a:r>
              <a:rPr lang="en-GB" dirty="0" smtClean="0">
                <a:solidFill>
                  <a:srgbClr val="FFFF00"/>
                </a:solidFill>
              </a:rPr>
              <a:t>One always ought to do the thing which produces the most </a:t>
            </a:r>
            <a:r>
              <a:rPr lang="en-GB" i="1" dirty="0" smtClean="0">
                <a:solidFill>
                  <a:srgbClr val="FFFF00"/>
                </a:solidFill>
              </a:rPr>
              <a:t>X</a:t>
            </a:r>
            <a:r>
              <a:rPr lang="en-GB" dirty="0" smtClean="0">
                <a:solidFill>
                  <a:srgbClr val="FFFF00"/>
                </a:solidFill>
              </a:rPr>
              <a:t>, </a:t>
            </a:r>
            <a:r>
              <a:rPr lang="en-GB" i="1" dirty="0" smtClean="0">
                <a:solidFill>
                  <a:srgbClr val="FFFF00"/>
                </a:solidFill>
              </a:rPr>
              <a:t>Y</a:t>
            </a:r>
            <a:r>
              <a:rPr lang="en-GB" dirty="0" smtClean="0">
                <a:solidFill>
                  <a:srgbClr val="FFFF00"/>
                </a:solidFill>
              </a:rPr>
              <a:t>, </a:t>
            </a:r>
            <a:r>
              <a:rPr lang="en-GB" i="1" dirty="0" smtClean="0">
                <a:solidFill>
                  <a:srgbClr val="FFFF00"/>
                </a:solidFill>
              </a:rPr>
              <a:t>Z</a:t>
            </a:r>
            <a:r>
              <a:rPr lang="en-GB" dirty="0" smtClean="0">
                <a:solidFill>
                  <a:srgbClr val="FFFF00"/>
                </a:solidFill>
              </a:rPr>
              <a:t>... possible</a:t>
            </a:r>
          </a:p>
          <a:p>
            <a:pPr marL="514350" indent="-514350">
              <a:buNone/>
            </a:pPr>
            <a:r>
              <a:rPr lang="en-GB" dirty="0" smtClean="0">
                <a:solidFill>
                  <a:srgbClr val="FFFF00"/>
                </a:solidFill>
              </a:rPr>
              <a:t>	</a:t>
            </a:r>
            <a:endParaRPr lang="en-GB" dirty="0" smtClean="0">
              <a:solidFill>
                <a:srgbClr val="FFFF00"/>
              </a:solidFill>
            </a:endParaRPr>
          </a:p>
          <a:p>
            <a:pPr marL="514350" indent="-514350">
              <a:buNone/>
            </a:pPr>
            <a:r>
              <a:rPr lang="en-GB" dirty="0" smtClean="0">
                <a:solidFill>
                  <a:srgbClr val="FFFF00"/>
                </a:solidFill>
              </a:rPr>
              <a:t>	</a:t>
            </a:r>
            <a:r>
              <a:rPr lang="en-GB" cap="small" dirty="0" smtClean="0"/>
              <a:t>This is the </a:t>
            </a:r>
            <a:r>
              <a:rPr lang="en-GB" i="1" cap="small" dirty="0" smtClean="0"/>
              <a:t>distinctive</a:t>
            </a:r>
            <a:r>
              <a:rPr lang="en-GB" cap="small" dirty="0" smtClean="0"/>
              <a:t> claim</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Consequentialism’s</a:t>
            </a:r>
            <a:r>
              <a:rPr lang="en-GB" dirty="0" smtClean="0"/>
              <a:t> Two Claims</a:t>
            </a:r>
            <a:endParaRPr lang="en-GB" dirty="0"/>
          </a:p>
        </p:txBody>
      </p:sp>
      <p:sp>
        <p:nvSpPr>
          <p:cNvPr id="3" name="Content Placeholder 2"/>
          <p:cNvSpPr>
            <a:spLocks noGrp="1"/>
          </p:cNvSpPr>
          <p:nvPr>
            <p:ph idx="1"/>
          </p:nvPr>
        </p:nvSpPr>
        <p:spPr/>
        <p:txBody>
          <a:bodyPr>
            <a:normAutofit lnSpcReduction="10000"/>
          </a:bodyPr>
          <a:lstStyle/>
          <a:p>
            <a:pPr marL="514350" indent="-514350">
              <a:buAutoNum type="arabicParenBoth"/>
            </a:pPr>
            <a:endParaRPr lang="en-GB" dirty="0" smtClean="0"/>
          </a:p>
          <a:p>
            <a:pPr marL="514350" indent="-514350">
              <a:buAutoNum type="arabicParenBoth"/>
            </a:pPr>
            <a:endParaRPr lang="en-GB" dirty="0" smtClean="0"/>
          </a:p>
          <a:p>
            <a:pPr marL="514350" indent="-514350">
              <a:buAutoNum type="arabicParenBoth"/>
            </a:pPr>
            <a:r>
              <a:rPr lang="en-GB" dirty="0" smtClean="0">
                <a:solidFill>
                  <a:srgbClr val="FFFF00"/>
                </a:solidFill>
              </a:rPr>
              <a:t>What is (intrinsically) morally good is </a:t>
            </a:r>
            <a:r>
              <a:rPr lang="en-GB" i="1" dirty="0" smtClean="0">
                <a:solidFill>
                  <a:srgbClr val="FFFF00"/>
                </a:solidFill>
              </a:rPr>
              <a:t>X</a:t>
            </a:r>
            <a:r>
              <a:rPr lang="en-GB" dirty="0" smtClean="0">
                <a:solidFill>
                  <a:srgbClr val="FFFF00"/>
                </a:solidFill>
              </a:rPr>
              <a:t>, </a:t>
            </a:r>
            <a:r>
              <a:rPr lang="en-GB" i="1" dirty="0" smtClean="0">
                <a:solidFill>
                  <a:srgbClr val="FFFF00"/>
                </a:solidFill>
              </a:rPr>
              <a:t>Y</a:t>
            </a:r>
            <a:r>
              <a:rPr lang="en-GB" dirty="0" smtClean="0">
                <a:solidFill>
                  <a:srgbClr val="FFFF00"/>
                </a:solidFill>
              </a:rPr>
              <a:t>, </a:t>
            </a:r>
            <a:r>
              <a:rPr lang="en-GB" i="1" dirty="0" smtClean="0">
                <a:solidFill>
                  <a:srgbClr val="FFFF00"/>
                </a:solidFill>
              </a:rPr>
              <a:t>Z</a:t>
            </a:r>
            <a:r>
              <a:rPr lang="en-GB" dirty="0" smtClean="0">
                <a:solidFill>
                  <a:srgbClr val="FFFF00"/>
                </a:solidFill>
              </a:rPr>
              <a:t>...</a:t>
            </a:r>
          </a:p>
          <a:p>
            <a:pPr marL="514350" indent="-514350">
              <a:buAutoNum type="arabicParenBoth"/>
            </a:pPr>
            <a:endParaRPr lang="en-GB" dirty="0" smtClean="0">
              <a:solidFill>
                <a:srgbClr val="FFFF00"/>
              </a:solidFill>
            </a:endParaRPr>
          </a:p>
          <a:p>
            <a:pPr marL="514350" indent="-514350">
              <a:buNone/>
            </a:pPr>
            <a:r>
              <a:rPr lang="en-GB" cap="small" dirty="0" smtClean="0">
                <a:solidFill>
                  <a:srgbClr val="FFFF00"/>
                </a:solidFill>
              </a:rPr>
              <a:t>	</a:t>
            </a:r>
            <a:r>
              <a:rPr lang="en-GB" cap="small" dirty="0" smtClean="0"/>
              <a:t>You don’t have to be a Consequentialist to believe </a:t>
            </a:r>
            <a:r>
              <a:rPr lang="en-GB" i="1" cap="small" dirty="0" smtClean="0"/>
              <a:t>this</a:t>
            </a:r>
            <a:endParaRPr lang="en-GB" cap="small" dirty="0" smtClean="0"/>
          </a:p>
          <a:p>
            <a:pPr marL="514350" indent="-514350">
              <a:buAutoNum type="arabicParenBoth"/>
            </a:pPr>
            <a:endParaRPr lang="en-GB" dirty="0" smtClean="0"/>
          </a:p>
          <a:p>
            <a:pPr marL="514350" indent="-514350">
              <a:buAutoNum type="arabicParenBoth"/>
            </a:pPr>
            <a:r>
              <a:rPr lang="en-GB" dirty="0" smtClean="0">
                <a:solidFill>
                  <a:schemeClr val="tx2">
                    <a:lumMod val="50000"/>
                  </a:schemeClr>
                </a:solidFill>
              </a:rPr>
              <a:t>One always ought to do the thing which produces the most </a:t>
            </a:r>
            <a:r>
              <a:rPr lang="en-GB" i="1" dirty="0" smtClean="0">
                <a:solidFill>
                  <a:schemeClr val="tx2">
                    <a:lumMod val="50000"/>
                  </a:schemeClr>
                </a:solidFill>
              </a:rPr>
              <a:t>X</a:t>
            </a:r>
            <a:r>
              <a:rPr lang="en-GB" dirty="0" smtClean="0">
                <a:solidFill>
                  <a:schemeClr val="tx2">
                    <a:lumMod val="50000"/>
                  </a:schemeClr>
                </a:solidFill>
              </a:rPr>
              <a:t>, </a:t>
            </a:r>
            <a:r>
              <a:rPr lang="en-GB" i="1" dirty="0" smtClean="0">
                <a:solidFill>
                  <a:schemeClr val="tx2">
                    <a:lumMod val="50000"/>
                  </a:schemeClr>
                </a:solidFill>
              </a:rPr>
              <a:t>Y</a:t>
            </a:r>
            <a:r>
              <a:rPr lang="en-GB" dirty="0" smtClean="0">
                <a:solidFill>
                  <a:schemeClr val="tx2">
                    <a:lumMod val="50000"/>
                  </a:schemeClr>
                </a:solidFill>
              </a:rPr>
              <a:t>, </a:t>
            </a:r>
            <a:r>
              <a:rPr lang="en-GB" i="1" dirty="0" smtClean="0">
                <a:solidFill>
                  <a:schemeClr val="tx2">
                    <a:lumMod val="50000"/>
                  </a:schemeClr>
                </a:solidFill>
              </a:rPr>
              <a:t>Z</a:t>
            </a:r>
            <a:r>
              <a:rPr lang="en-GB" dirty="0" smtClean="0">
                <a:solidFill>
                  <a:schemeClr val="tx2">
                    <a:lumMod val="50000"/>
                  </a:schemeClr>
                </a:solidFill>
              </a:rPr>
              <a:t>... possible</a:t>
            </a:r>
            <a:endParaRPr lang="en-GB"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Common Ground</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b="1" dirty="0" smtClean="0"/>
              <a:t>	The Uncontroversial Claim</a:t>
            </a:r>
          </a:p>
          <a:p>
            <a:pPr>
              <a:buNone/>
            </a:pPr>
            <a:r>
              <a:rPr lang="en-GB" dirty="0" smtClean="0"/>
              <a:t>	One ought to perform the act with the best consequences, other things being equal</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Common Ground</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b="1" dirty="0" smtClean="0"/>
              <a:t>	The Uncontroversial Claim</a:t>
            </a:r>
          </a:p>
          <a:p>
            <a:pPr>
              <a:buNone/>
            </a:pPr>
            <a:r>
              <a:rPr lang="en-GB" dirty="0" smtClean="0"/>
              <a:t>	One ought to perform the act with the best consequences, </a:t>
            </a:r>
            <a:r>
              <a:rPr lang="en-GB" b="1" dirty="0" smtClean="0"/>
              <a:t>other things being equal</a:t>
            </a:r>
          </a:p>
          <a:p>
            <a:pPr>
              <a:buNone/>
            </a:pPr>
            <a:endParaRPr lang="en-GB" b="1" dirty="0" smtClean="0"/>
          </a:p>
          <a:p>
            <a:pPr>
              <a:buNone/>
            </a:pPr>
            <a:r>
              <a:rPr lang="en-GB" dirty="0" smtClean="0"/>
              <a:t>i.e.: unless there are decisive reasons not to</a:t>
            </a:r>
          </a:p>
          <a:p>
            <a:pPr>
              <a:buNone/>
            </a:pPr>
            <a:endParaRPr lang="en-GB" dirty="0" smtClean="0"/>
          </a:p>
          <a:p>
            <a:pPr>
              <a:buNone/>
            </a:pPr>
            <a:r>
              <a:rPr lang="en-GB" dirty="0" smtClean="0"/>
              <a:t>	    maximising the good is the </a:t>
            </a:r>
            <a:r>
              <a:rPr lang="en-GB" i="1" dirty="0" smtClean="0"/>
              <a:t>default</a:t>
            </a:r>
            <a:r>
              <a:rPr lang="en-GB" dirty="0" smtClean="0"/>
              <a:t> right      	thing to do</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Embarrassing Cases</a:t>
            </a:r>
            <a:endParaRPr lang="en-GB" dirty="0"/>
          </a:p>
        </p:txBody>
      </p:sp>
      <p:sp>
        <p:nvSpPr>
          <p:cNvPr id="3" name="Content Placeholder 2"/>
          <p:cNvSpPr>
            <a:spLocks noGrp="1"/>
          </p:cNvSpPr>
          <p:nvPr>
            <p:ph idx="1"/>
          </p:nvPr>
        </p:nvSpPr>
        <p:spPr/>
        <p:txBody>
          <a:bodyPr/>
          <a:lstStyle/>
          <a:p>
            <a:pPr>
              <a:buNone/>
            </a:pP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Embarrassing Cases</a:t>
            </a:r>
            <a:endParaRPr lang="en-GB" dirty="0"/>
          </a:p>
        </p:txBody>
      </p:sp>
      <p:sp>
        <p:nvSpPr>
          <p:cNvPr id="3" name="Content Placeholder 2"/>
          <p:cNvSpPr>
            <a:spLocks noGrp="1"/>
          </p:cNvSpPr>
          <p:nvPr>
            <p:ph idx="1"/>
          </p:nvPr>
        </p:nvSpPr>
        <p:spPr/>
        <p:txBody>
          <a:bodyPr/>
          <a:lstStyle/>
          <a:p>
            <a:r>
              <a:rPr lang="en-GB" dirty="0" smtClean="0"/>
              <a:t>Organ harvesting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Embarrassing Cases</a:t>
            </a:r>
            <a:endParaRPr lang="en-GB" dirty="0"/>
          </a:p>
        </p:txBody>
      </p:sp>
      <p:sp>
        <p:nvSpPr>
          <p:cNvPr id="3" name="Content Placeholder 2"/>
          <p:cNvSpPr>
            <a:spLocks noGrp="1"/>
          </p:cNvSpPr>
          <p:nvPr>
            <p:ph idx="1"/>
          </p:nvPr>
        </p:nvSpPr>
        <p:spPr/>
        <p:txBody>
          <a:bodyPr/>
          <a:lstStyle/>
          <a:p>
            <a:r>
              <a:rPr lang="en-GB" dirty="0" smtClean="0"/>
              <a:t>Organ harvesting</a:t>
            </a:r>
          </a:p>
          <a:p>
            <a:endParaRPr lang="en-GB" dirty="0" smtClean="0"/>
          </a:p>
          <a:p>
            <a:r>
              <a:rPr lang="en-GB" dirty="0" smtClean="0"/>
              <a:t>Hanging the innocent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Embarrassing Cases</a:t>
            </a:r>
            <a:endParaRPr lang="en-GB" dirty="0"/>
          </a:p>
        </p:txBody>
      </p:sp>
      <p:sp>
        <p:nvSpPr>
          <p:cNvPr id="3" name="Content Placeholder 2"/>
          <p:cNvSpPr>
            <a:spLocks noGrp="1"/>
          </p:cNvSpPr>
          <p:nvPr>
            <p:ph idx="1"/>
          </p:nvPr>
        </p:nvSpPr>
        <p:spPr/>
        <p:txBody>
          <a:bodyPr/>
          <a:lstStyle/>
          <a:p>
            <a:r>
              <a:rPr lang="en-GB" dirty="0" smtClean="0"/>
              <a:t>Organ harvesting</a:t>
            </a:r>
          </a:p>
          <a:p>
            <a:endParaRPr lang="en-GB" dirty="0" smtClean="0"/>
          </a:p>
          <a:p>
            <a:r>
              <a:rPr lang="en-GB" dirty="0" smtClean="0"/>
              <a:t>Hanging the innocent</a:t>
            </a:r>
          </a:p>
          <a:p>
            <a:endParaRPr lang="en-GB" dirty="0" smtClean="0"/>
          </a:p>
          <a:p>
            <a:endParaRPr lang="en-GB" dirty="0" smtClean="0"/>
          </a:p>
          <a:p>
            <a:endParaRPr lang="en-GB" dirty="0" smtClean="0"/>
          </a:p>
          <a:p>
            <a:r>
              <a:rPr lang="en-GB" dirty="0" smtClean="0"/>
              <a:t>The Rwandan’s dilemma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Embarrassing Cases</a:t>
            </a:r>
            <a:endParaRPr lang="en-GB" dirty="0"/>
          </a:p>
        </p:txBody>
      </p:sp>
      <p:sp>
        <p:nvSpPr>
          <p:cNvPr id="3" name="Content Placeholder 2"/>
          <p:cNvSpPr>
            <a:spLocks noGrp="1"/>
          </p:cNvSpPr>
          <p:nvPr>
            <p:ph idx="1"/>
          </p:nvPr>
        </p:nvSpPr>
        <p:spPr/>
        <p:txBody>
          <a:bodyPr/>
          <a:lstStyle/>
          <a:p>
            <a:r>
              <a:rPr lang="en-GB" dirty="0" smtClean="0"/>
              <a:t>Organ harvesting</a:t>
            </a:r>
          </a:p>
          <a:p>
            <a:endParaRPr lang="en-GB" dirty="0" smtClean="0"/>
          </a:p>
          <a:p>
            <a:r>
              <a:rPr lang="en-GB" dirty="0" smtClean="0"/>
              <a:t>Hanging the innocent</a:t>
            </a:r>
          </a:p>
          <a:p>
            <a:endParaRPr lang="en-GB" dirty="0" smtClean="0"/>
          </a:p>
          <a:p>
            <a:endParaRPr lang="en-GB" dirty="0" smtClean="0"/>
          </a:p>
          <a:p>
            <a:endParaRPr lang="en-GB" dirty="0" smtClean="0"/>
          </a:p>
          <a:p>
            <a:r>
              <a:rPr lang="en-GB" dirty="0" smtClean="0"/>
              <a:t>The Rwandan’s dilemma</a:t>
            </a:r>
          </a:p>
          <a:p>
            <a:endParaRPr lang="en-GB" dirty="0" smtClean="0"/>
          </a:p>
          <a:p>
            <a:r>
              <a:rPr lang="en-GB" dirty="0" smtClean="0"/>
              <a:t>Gifts for your children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Embarrassing Cases</a:t>
            </a:r>
            <a:endParaRPr lang="en-GB" dirty="0"/>
          </a:p>
        </p:txBody>
      </p:sp>
      <p:sp>
        <p:nvSpPr>
          <p:cNvPr id="3" name="Content Placeholder 2"/>
          <p:cNvSpPr>
            <a:spLocks noGrp="1"/>
          </p:cNvSpPr>
          <p:nvPr>
            <p:ph idx="1"/>
          </p:nvPr>
        </p:nvSpPr>
        <p:spPr/>
        <p:txBody>
          <a:bodyPr/>
          <a:lstStyle/>
          <a:p>
            <a:r>
              <a:rPr lang="en-GB" dirty="0" smtClean="0"/>
              <a:t>Organ harvesting</a:t>
            </a:r>
          </a:p>
          <a:p>
            <a:pPr>
              <a:buNone/>
            </a:pPr>
            <a:r>
              <a:rPr lang="en-GB" dirty="0" smtClean="0"/>
              <a:t>                                                  Rights</a:t>
            </a:r>
            <a:endParaRPr lang="en-GB" dirty="0" smtClean="0"/>
          </a:p>
          <a:p>
            <a:r>
              <a:rPr lang="en-GB" dirty="0" smtClean="0"/>
              <a:t>Hanging the innocent</a:t>
            </a:r>
          </a:p>
          <a:p>
            <a:endParaRPr lang="en-GB" dirty="0" smtClean="0"/>
          </a:p>
          <a:p>
            <a:endParaRPr lang="en-GB" dirty="0" smtClean="0"/>
          </a:p>
          <a:p>
            <a:endParaRPr lang="en-GB" dirty="0" smtClean="0"/>
          </a:p>
          <a:p>
            <a:r>
              <a:rPr lang="en-GB" dirty="0" smtClean="0"/>
              <a:t>The Rwandan’s dilemma</a:t>
            </a:r>
          </a:p>
          <a:p>
            <a:pPr>
              <a:buNone/>
            </a:pPr>
            <a:r>
              <a:rPr lang="en-GB" dirty="0" smtClean="0"/>
              <a:t>                                                  Duties</a:t>
            </a:r>
            <a:endParaRPr lang="en-GB" dirty="0" smtClean="0"/>
          </a:p>
          <a:p>
            <a:r>
              <a:rPr lang="en-GB" dirty="0" smtClean="0"/>
              <a:t>Gifts for your children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‘Doing the best you can [morally]’</a:t>
            </a:r>
            <a:endParaRPr lang="en-GB" dirty="0"/>
          </a:p>
        </p:txBody>
      </p:sp>
      <p:sp>
        <p:nvSpPr>
          <p:cNvPr id="3" name="Content Placeholder 2"/>
          <p:cNvSpPr>
            <a:spLocks noGrp="1"/>
          </p:cNvSpPr>
          <p:nvPr>
            <p:ph idx="1"/>
          </p:nvPr>
        </p:nvSpPr>
        <p:spPr/>
        <p:txBody>
          <a:bodyPr/>
          <a:lstStyle/>
          <a:p>
            <a:pPr marL="514350" indent="-514350">
              <a:buNone/>
            </a:pPr>
            <a:r>
              <a:rPr lang="en-GB" dirty="0" smtClean="0"/>
              <a:t>There are some things which are [morally] </a:t>
            </a:r>
            <a:r>
              <a:rPr lang="en-GB" b="1" dirty="0" smtClean="0"/>
              <a:t>good</a:t>
            </a:r>
            <a:endParaRPr lang="en-GB" dirty="0" smtClean="0"/>
          </a:p>
          <a:p>
            <a:pPr marL="514350" indent="-514350">
              <a:buNone/>
            </a:pPr>
            <a:endParaRPr lang="en-GB" dirty="0" smtClean="0"/>
          </a:p>
          <a:p>
            <a:pPr marL="514350" indent="-514350">
              <a:buNone/>
            </a:pPr>
            <a:r>
              <a:rPr lang="en-GB" dirty="0" smtClean="0"/>
              <a:t>One action or state of affairs is </a:t>
            </a:r>
            <a:r>
              <a:rPr lang="en-GB" b="1" dirty="0" smtClean="0"/>
              <a:t>better</a:t>
            </a:r>
            <a:r>
              <a:rPr lang="en-GB" dirty="0" smtClean="0"/>
              <a:t> than another if it is </a:t>
            </a:r>
            <a:r>
              <a:rPr lang="en-GB" b="1" dirty="0" smtClean="0"/>
              <a:t>more good</a:t>
            </a:r>
            <a:endParaRPr lang="en-GB" dirty="0" smtClean="0"/>
          </a:p>
          <a:p>
            <a:pPr marL="514350" indent="-514350">
              <a:buNone/>
            </a:pPr>
            <a:endParaRPr lang="en-GB" dirty="0" smtClean="0"/>
          </a:p>
          <a:p>
            <a:pPr marL="514350" indent="-514350">
              <a:buNone/>
            </a:pPr>
            <a:r>
              <a:rPr lang="en-GB" dirty="0" smtClean="0"/>
              <a:t>An action of state of affairs is </a:t>
            </a:r>
            <a:r>
              <a:rPr lang="en-GB" b="1" dirty="0" smtClean="0"/>
              <a:t>best</a:t>
            </a:r>
            <a:r>
              <a:rPr lang="en-GB" dirty="0" smtClean="0"/>
              <a:t> if there is</a:t>
            </a:r>
            <a:r>
              <a:rPr lang="en-GB" b="1" dirty="0" smtClean="0"/>
              <a:t> no action or state of affairs better</a:t>
            </a:r>
          </a:p>
          <a:p>
            <a:pPr marL="514350" indent="-514350">
              <a:buNone/>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b="1" dirty="0" smtClean="0"/>
              <a:t>	Deontology</a:t>
            </a:r>
            <a:endParaRPr lang="en-GB" dirty="0" smtClean="0"/>
          </a:p>
          <a:p>
            <a:pPr>
              <a:buNone/>
            </a:pPr>
            <a:r>
              <a:rPr lang="en-GB" dirty="0" smtClean="0"/>
              <a:t>	There are some things which one ought not to do regardless of the consequences.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endParaRPr lang="en-GB" dirty="0" smtClean="0"/>
          </a:p>
          <a:p>
            <a:pPr>
              <a:buNone/>
            </a:pPr>
            <a:r>
              <a:rPr lang="en-GB" b="1" dirty="0" smtClean="0"/>
              <a:t>The crucial question:</a:t>
            </a:r>
          </a:p>
          <a:p>
            <a:pPr>
              <a:buNone/>
            </a:pPr>
            <a:r>
              <a:rPr lang="en-GB" dirty="0" smtClean="0"/>
              <a:t>Are there ever decisive reasons not to do the best you can?</a:t>
            </a:r>
          </a:p>
          <a:p>
            <a:pPr>
              <a:buNone/>
            </a:pPr>
            <a:endParaRPr lang="en-GB" dirty="0" smtClean="0"/>
          </a:p>
          <a:p>
            <a:pPr>
              <a:buNone/>
            </a:pPr>
            <a:r>
              <a:rPr lang="en-GB" dirty="0" smtClean="0"/>
              <a:t>Consequentialists: No</a:t>
            </a:r>
          </a:p>
          <a:p>
            <a:pPr>
              <a:buNone/>
            </a:pPr>
            <a:endParaRPr lang="en-GB" dirty="0" smtClean="0"/>
          </a:p>
          <a:p>
            <a:pPr>
              <a:buNone/>
            </a:pPr>
            <a:r>
              <a:rPr lang="en-GB" dirty="0" smtClean="0"/>
              <a:t>Deontologists: Yes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and Rationality</a:t>
            </a:r>
            <a:endParaRPr lang="en-GB" dirty="0"/>
          </a:p>
        </p:txBody>
      </p:sp>
      <p:sp>
        <p:nvSpPr>
          <p:cNvPr id="3" name="Content Placeholder 2"/>
          <p:cNvSpPr>
            <a:spLocks noGrp="1"/>
          </p:cNvSpPr>
          <p:nvPr>
            <p:ph idx="1"/>
          </p:nvPr>
        </p:nvSpPr>
        <p:spPr/>
        <p:txBody>
          <a:bodyPr/>
          <a:lstStyle/>
          <a:p>
            <a:endParaRPr lang="en-GB" dirty="0" smtClean="0"/>
          </a:p>
          <a:p>
            <a:pPr>
              <a:buNone/>
            </a:pPr>
            <a:endParaRPr lang="en-GB" dirty="0" smtClean="0"/>
          </a:p>
          <a:p>
            <a:pPr>
              <a:buNone/>
            </a:pPr>
            <a:r>
              <a:rPr lang="en-GB" dirty="0" smtClean="0"/>
              <a:t>Consequentialists might say:</a:t>
            </a:r>
          </a:p>
          <a:p>
            <a:pPr lvl="1">
              <a:buNone/>
            </a:pPr>
            <a:r>
              <a:rPr lang="en-GB" dirty="0" smtClean="0"/>
              <a:t>   There can’t be decisive reasons to be </a:t>
            </a:r>
            <a:r>
              <a:rPr lang="en-GB" i="1" dirty="0" smtClean="0"/>
              <a:t>irrational</a:t>
            </a:r>
            <a:r>
              <a:rPr lang="en-GB" dirty="0" smtClean="0"/>
              <a:t>, and it is always irrational not to (try to) maximise the good.</a:t>
            </a:r>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and Rationality</a:t>
            </a:r>
            <a:endParaRPr lang="en-GB" dirty="0"/>
          </a:p>
        </p:txBody>
      </p:sp>
      <p:sp>
        <p:nvSpPr>
          <p:cNvPr id="3" name="Content Placeholder 2"/>
          <p:cNvSpPr>
            <a:spLocks noGrp="1"/>
          </p:cNvSpPr>
          <p:nvPr>
            <p:ph idx="1"/>
          </p:nvPr>
        </p:nvSpPr>
        <p:spPr/>
        <p:txBody>
          <a:bodyPr/>
          <a:lstStyle/>
          <a:p>
            <a:pPr>
              <a:buNone/>
            </a:pPr>
            <a:r>
              <a:rPr lang="en-GB" dirty="0" smtClean="0"/>
              <a:t>Deontologists and Consequentialists can agree that morality is a matter of </a:t>
            </a:r>
            <a:r>
              <a:rPr lang="en-GB" b="1" dirty="0" smtClean="0"/>
              <a:t>practical rationality</a:t>
            </a:r>
            <a:endParaRPr lang="en-GB" dirty="0" smtClean="0"/>
          </a:p>
          <a:p>
            <a:pPr>
              <a:buNone/>
            </a:pPr>
            <a:endParaRPr lang="en-GB" dirty="0" smtClean="0"/>
          </a:p>
          <a:p>
            <a:pPr>
              <a:buNone/>
            </a:pPr>
            <a:r>
              <a:rPr lang="en-GB" dirty="0" smtClean="0"/>
              <a:t>So they can agree that if it is necessarily irrational not to maximise the good, we can have no decisive reasons not to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and Rationality</a:t>
            </a:r>
            <a:endParaRPr lang="en-GB" dirty="0"/>
          </a:p>
        </p:txBody>
      </p:sp>
      <p:sp>
        <p:nvSpPr>
          <p:cNvPr id="3" name="Content Placeholder 2"/>
          <p:cNvSpPr>
            <a:spLocks noGrp="1"/>
          </p:cNvSpPr>
          <p:nvPr>
            <p:ph idx="1"/>
          </p:nvPr>
        </p:nvSpPr>
        <p:spPr/>
        <p:txBody>
          <a:bodyPr/>
          <a:lstStyle/>
          <a:p>
            <a:pPr>
              <a:buNone/>
            </a:pPr>
            <a:r>
              <a:rPr lang="en-GB" dirty="0" smtClean="0"/>
              <a:t>An ‘Aristotelian’ conception of rationality:</a:t>
            </a:r>
          </a:p>
          <a:p>
            <a:pPr>
              <a:buNone/>
            </a:pPr>
            <a:endParaRPr lang="en-GB" dirty="0" smtClean="0"/>
          </a:p>
          <a:p>
            <a:pPr>
              <a:buNone/>
            </a:pPr>
            <a:r>
              <a:rPr lang="en-GB" i="1" dirty="0" smtClean="0"/>
              <a:t>Rationality is responsiveness to reasons – to be rational is to respond appropriately to the reasons which there are</a:t>
            </a:r>
            <a:endParaRPr lang="en-GB" b="1" dirty="0" smtClean="0"/>
          </a:p>
          <a:p>
            <a:pPr>
              <a:buNone/>
            </a:pPr>
            <a:endParaRPr lang="en-GB" b="1" i="1" dirty="0" smtClean="0"/>
          </a:p>
          <a:p>
            <a:pPr>
              <a:buNone/>
            </a:pPr>
            <a:r>
              <a:rPr lang="en-GB" dirty="0" smtClean="0"/>
              <a:t>(</a:t>
            </a:r>
            <a:r>
              <a:rPr lang="en-GB" dirty="0" err="1" smtClean="0"/>
              <a:t>i</a:t>
            </a:r>
            <a:r>
              <a:rPr lang="en-GB" dirty="0" smtClean="0"/>
              <a:t>) There might be some reasons which we can only see and respond appropriately to when affected by, e.g., love or anger</a:t>
            </a:r>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and Rationality</a:t>
            </a:r>
            <a:endParaRPr lang="en-GB" dirty="0"/>
          </a:p>
        </p:txBody>
      </p:sp>
      <p:sp>
        <p:nvSpPr>
          <p:cNvPr id="3" name="Content Placeholder 2"/>
          <p:cNvSpPr>
            <a:spLocks noGrp="1"/>
          </p:cNvSpPr>
          <p:nvPr>
            <p:ph idx="1"/>
          </p:nvPr>
        </p:nvSpPr>
        <p:spPr/>
        <p:txBody>
          <a:bodyPr/>
          <a:lstStyle/>
          <a:p>
            <a:pPr>
              <a:buNone/>
            </a:pPr>
            <a:r>
              <a:rPr lang="en-GB" dirty="0" smtClean="0"/>
              <a:t>An ‘Aristotelian’ conception of rationality:</a:t>
            </a:r>
          </a:p>
          <a:p>
            <a:pPr>
              <a:buNone/>
            </a:pPr>
            <a:endParaRPr lang="en-GB" dirty="0" smtClean="0"/>
          </a:p>
          <a:p>
            <a:pPr>
              <a:buNone/>
            </a:pPr>
            <a:r>
              <a:rPr lang="en-GB" i="1" dirty="0" smtClean="0"/>
              <a:t>Rationality is responsiveness to reasons – to be rational is to respond appropriately to the reasons which there are</a:t>
            </a:r>
            <a:endParaRPr lang="en-GB" b="1" dirty="0" smtClean="0"/>
          </a:p>
          <a:p>
            <a:pPr>
              <a:buNone/>
            </a:pPr>
            <a:endParaRPr lang="en-GB" b="1" i="1" dirty="0" smtClean="0"/>
          </a:p>
          <a:p>
            <a:pPr>
              <a:buNone/>
            </a:pPr>
            <a:r>
              <a:rPr lang="en-GB" dirty="0" smtClean="0"/>
              <a:t>(ii) Being rational does not require us to be </a:t>
            </a:r>
            <a:r>
              <a:rPr lang="en-GB" i="1" dirty="0" smtClean="0"/>
              <a:t>perfectly </a:t>
            </a:r>
            <a:r>
              <a:rPr lang="en-GB" dirty="0" smtClean="0"/>
              <a:t>rational</a:t>
            </a:r>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and Rationality</a:t>
            </a:r>
            <a:endParaRPr lang="en-GB" dirty="0"/>
          </a:p>
        </p:txBody>
      </p:sp>
      <p:sp>
        <p:nvSpPr>
          <p:cNvPr id="3" name="Content Placeholder 2"/>
          <p:cNvSpPr>
            <a:spLocks noGrp="1"/>
          </p:cNvSpPr>
          <p:nvPr>
            <p:ph idx="1"/>
          </p:nvPr>
        </p:nvSpPr>
        <p:spPr/>
        <p:txBody>
          <a:bodyPr/>
          <a:lstStyle/>
          <a:p>
            <a:pPr>
              <a:buNone/>
            </a:pPr>
            <a:r>
              <a:rPr lang="en-GB" dirty="0" smtClean="0"/>
              <a:t>An ‘Aristotelian’ conception of rationality:</a:t>
            </a:r>
          </a:p>
          <a:p>
            <a:pPr>
              <a:buNone/>
            </a:pPr>
            <a:endParaRPr lang="en-GB" dirty="0" smtClean="0"/>
          </a:p>
          <a:p>
            <a:pPr>
              <a:buNone/>
            </a:pPr>
            <a:r>
              <a:rPr lang="en-GB" i="1" dirty="0" smtClean="0"/>
              <a:t>Rationality is responsiveness to reasons – to be rational is to respond appropriately to the reasons which there are</a:t>
            </a:r>
            <a:endParaRPr lang="en-GB" b="1" dirty="0" smtClean="0"/>
          </a:p>
          <a:p>
            <a:pPr>
              <a:buNone/>
            </a:pPr>
            <a:endParaRPr lang="en-GB" b="1" i="1" dirty="0" smtClean="0"/>
          </a:p>
          <a:p>
            <a:pPr>
              <a:buNone/>
            </a:pPr>
            <a:r>
              <a:rPr lang="en-GB" dirty="0" smtClean="0"/>
              <a:t>(iii) Rationality does not require us to have </a:t>
            </a:r>
            <a:r>
              <a:rPr lang="en-GB" i="1" dirty="0" smtClean="0"/>
              <a:t>beliefs about</a:t>
            </a:r>
            <a:r>
              <a:rPr lang="en-GB" dirty="0" smtClean="0"/>
              <a:t> reasons in order to respond appropriately to them</a:t>
            </a:r>
            <a:endParaRPr lang="en-GB"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and Rationality</a:t>
            </a:r>
            <a:endParaRPr lang="en-GB" dirty="0"/>
          </a:p>
        </p:txBody>
      </p:sp>
      <p:sp>
        <p:nvSpPr>
          <p:cNvPr id="3" name="Content Placeholder 2"/>
          <p:cNvSpPr>
            <a:spLocks noGrp="1"/>
          </p:cNvSpPr>
          <p:nvPr>
            <p:ph idx="1"/>
          </p:nvPr>
        </p:nvSpPr>
        <p:spPr/>
        <p:txBody>
          <a:bodyPr/>
          <a:lstStyle/>
          <a:p>
            <a:pPr>
              <a:buNone/>
            </a:pPr>
            <a:r>
              <a:rPr lang="en-GB" dirty="0" smtClean="0"/>
              <a:t>An ‘Aristotelian’ conception of rationality:</a:t>
            </a:r>
          </a:p>
          <a:p>
            <a:pPr>
              <a:buNone/>
            </a:pPr>
            <a:endParaRPr lang="en-GB" dirty="0" smtClean="0"/>
          </a:p>
          <a:p>
            <a:pPr>
              <a:buNone/>
            </a:pPr>
            <a:r>
              <a:rPr lang="en-GB" i="1" dirty="0" smtClean="0"/>
              <a:t>Rationality is responsiveness to reasons – to be rational is to respond appropriately to the reasons which there are</a:t>
            </a:r>
            <a:endParaRPr lang="en-GB" b="1" dirty="0" smtClean="0"/>
          </a:p>
          <a:p>
            <a:pPr>
              <a:buNone/>
            </a:pPr>
            <a:endParaRPr lang="en-GB" b="1" i="1" dirty="0" smtClean="0"/>
          </a:p>
          <a:p>
            <a:pPr>
              <a:buNone/>
            </a:pPr>
            <a:r>
              <a:rPr lang="en-GB" dirty="0" smtClean="0"/>
              <a:t>(iv) Rationality requires us to respond with both </a:t>
            </a:r>
            <a:r>
              <a:rPr lang="en-GB" i="1" dirty="0" smtClean="0"/>
              <a:t>actions</a:t>
            </a:r>
            <a:r>
              <a:rPr lang="en-GB" dirty="0" smtClean="0"/>
              <a:t> and </a:t>
            </a:r>
            <a:r>
              <a:rPr lang="en-GB" i="1" dirty="0" smtClean="0"/>
              <a:t>attitudes</a:t>
            </a:r>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Rationality and Agency</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Rationality is closely connected to </a:t>
            </a:r>
            <a:r>
              <a:rPr lang="en-GB" b="1" dirty="0" smtClean="0"/>
              <a:t>agency</a:t>
            </a:r>
            <a:endParaRPr lang="en-GB" dirty="0" smtClean="0"/>
          </a:p>
          <a:p>
            <a:pPr>
              <a:buNone/>
            </a:pPr>
            <a:endParaRPr lang="en-GB" dirty="0" smtClean="0"/>
          </a:p>
          <a:p>
            <a:pPr>
              <a:buNone/>
            </a:pPr>
            <a:r>
              <a:rPr lang="en-GB" dirty="0" smtClean="0"/>
              <a:t>Agents act well when they act rationally (in the Aristotelian sense described)</a:t>
            </a:r>
          </a:p>
          <a:p>
            <a:pPr>
              <a:buNone/>
            </a:pPr>
            <a:endParaRPr lang="en-GB" dirty="0" smtClean="0"/>
          </a:p>
          <a:p>
            <a:pPr>
              <a:buNone/>
            </a:pPr>
            <a:r>
              <a:rPr lang="en-GB" dirty="0" smtClean="0"/>
              <a:t>Since morality is about acting well too, morality is connected to practical rationality</a:t>
            </a:r>
            <a:endParaRPr lang="en-GB"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Varieties of Agency</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	‘[</a:t>
            </a:r>
            <a:r>
              <a:rPr lang="en-GB" dirty="0" smtClean="0"/>
              <a:t>A]gents are not necessarily concerned, at all times and in all places, with the production of goodness. Hence </a:t>
            </a:r>
            <a:r>
              <a:rPr lang="en-GB" dirty="0" smtClean="0">
                <a:solidFill>
                  <a:srgbClr val="FFFF00"/>
                </a:solidFill>
              </a:rPr>
              <a:t>bringing about goodness is not </a:t>
            </a:r>
            <a:r>
              <a:rPr lang="en-GB" i="1" dirty="0" smtClean="0">
                <a:solidFill>
                  <a:srgbClr val="FFFF00"/>
                </a:solidFill>
              </a:rPr>
              <a:t>the</a:t>
            </a:r>
            <a:r>
              <a:rPr lang="en-GB" dirty="0" smtClean="0">
                <a:solidFill>
                  <a:srgbClr val="FFFF00"/>
                </a:solidFill>
              </a:rPr>
              <a:t> role of agency</a:t>
            </a:r>
            <a:r>
              <a:rPr lang="en-GB" dirty="0" smtClean="0"/>
              <a:t>. It is just one thing that agency sometimes does. ... [A]</a:t>
            </a:r>
            <a:r>
              <a:rPr lang="en-GB" dirty="0" err="1" smtClean="0"/>
              <a:t>nother</a:t>
            </a:r>
            <a:r>
              <a:rPr lang="en-GB" dirty="0" smtClean="0"/>
              <a:t> thing that agents sometimes do is express their loyalty to some form of goodness. And </a:t>
            </a:r>
            <a:r>
              <a:rPr lang="en-GB" dirty="0" smtClean="0">
                <a:solidFill>
                  <a:srgbClr val="FFFF00"/>
                </a:solidFill>
              </a:rPr>
              <a:t>one way of expressing one’s loyalty to a form of goodness is to observe a constraint that it grounds</a:t>
            </a:r>
            <a:r>
              <a:rPr lang="en-GB" dirty="0" smtClean="0"/>
              <a:t>.’</a:t>
            </a:r>
          </a:p>
          <a:p>
            <a:pPr algn="r">
              <a:buNone/>
            </a:pPr>
            <a:r>
              <a:rPr lang="en-GB" sz="2400" dirty="0" smtClean="0"/>
              <a:t>(Timothy Chappell</a:t>
            </a:r>
            <a:r>
              <a:rPr lang="en-GB" sz="2400" dirty="0" smtClean="0"/>
              <a:t>,</a:t>
            </a:r>
          </a:p>
          <a:p>
            <a:pPr algn="r">
              <a:buNone/>
            </a:pPr>
            <a:r>
              <a:rPr lang="en-GB" sz="2400" dirty="0" smtClean="0"/>
              <a:t> ‘Intuition, System, and the “Paradox” of Deontology’: p.275)</a:t>
            </a:r>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‘Doing the best you can [morally]’</a:t>
            </a:r>
            <a:endParaRPr lang="en-GB" dirty="0"/>
          </a:p>
        </p:txBody>
      </p:sp>
      <p:sp>
        <p:nvSpPr>
          <p:cNvPr id="3" name="Content Placeholder 2"/>
          <p:cNvSpPr>
            <a:spLocks noGrp="1"/>
          </p:cNvSpPr>
          <p:nvPr>
            <p:ph idx="1"/>
          </p:nvPr>
        </p:nvSpPr>
        <p:spPr/>
        <p:txBody>
          <a:bodyPr/>
          <a:lstStyle/>
          <a:p>
            <a:pPr marL="514350" indent="-514350">
              <a:buNone/>
            </a:pPr>
            <a:r>
              <a:rPr lang="en-GB" dirty="0" smtClean="0"/>
              <a:t>There are some things which are [morally] </a:t>
            </a:r>
            <a:r>
              <a:rPr lang="en-GB" b="1" dirty="0" smtClean="0"/>
              <a:t>good</a:t>
            </a:r>
            <a:endParaRPr lang="en-GB" dirty="0" smtClean="0"/>
          </a:p>
          <a:p>
            <a:pPr marL="514350" indent="-514350">
              <a:buNone/>
            </a:pPr>
            <a:endParaRPr lang="en-GB" dirty="0" smtClean="0"/>
          </a:p>
          <a:p>
            <a:pPr marL="514350" indent="-514350">
              <a:buNone/>
            </a:pPr>
            <a:r>
              <a:rPr lang="en-GB" dirty="0" smtClean="0"/>
              <a:t>One action or state of affairs is </a:t>
            </a:r>
            <a:r>
              <a:rPr lang="en-GB" b="1" dirty="0" smtClean="0"/>
              <a:t>better</a:t>
            </a:r>
            <a:r>
              <a:rPr lang="en-GB" dirty="0" smtClean="0"/>
              <a:t> than another if it is </a:t>
            </a:r>
            <a:r>
              <a:rPr lang="en-GB" b="1" dirty="0" smtClean="0">
                <a:solidFill>
                  <a:srgbClr val="FFFF00"/>
                </a:solidFill>
              </a:rPr>
              <a:t>more good</a:t>
            </a:r>
            <a:endParaRPr lang="en-GB" dirty="0" smtClean="0">
              <a:solidFill>
                <a:srgbClr val="FFFF00"/>
              </a:solidFill>
            </a:endParaRPr>
          </a:p>
          <a:p>
            <a:pPr marL="514350" indent="-514350">
              <a:buNone/>
            </a:pPr>
            <a:endParaRPr lang="en-GB" dirty="0" smtClean="0"/>
          </a:p>
          <a:p>
            <a:pPr marL="514350" indent="-514350">
              <a:buNone/>
            </a:pPr>
            <a:r>
              <a:rPr lang="en-GB" dirty="0" smtClean="0"/>
              <a:t>An action of state of affairs is </a:t>
            </a:r>
            <a:r>
              <a:rPr lang="en-GB" b="1" dirty="0" smtClean="0"/>
              <a:t>best</a:t>
            </a:r>
            <a:r>
              <a:rPr lang="en-GB" dirty="0" smtClean="0"/>
              <a:t> if there is</a:t>
            </a:r>
            <a:r>
              <a:rPr lang="en-GB" b="1" dirty="0" smtClean="0"/>
              <a:t> no action or state of affairs better</a:t>
            </a:r>
          </a:p>
          <a:p>
            <a:pPr marL="514350" indent="-514350">
              <a:buNone/>
            </a:pP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Varieties of Agency</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Since practical rationality is a matter of acting well, the varieties of agency tell us something about the varieties of practical reason – including, perhaps, different ways in which it is rational to respond to good and bad.</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Promoting and Honouring</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We can </a:t>
            </a:r>
            <a:r>
              <a:rPr lang="en-GB" b="1" dirty="0" smtClean="0"/>
              <a:t>promote</a:t>
            </a:r>
            <a:r>
              <a:rPr lang="en-GB" dirty="0" smtClean="0"/>
              <a:t> some good by trying to secure as much of it as possible</a:t>
            </a:r>
          </a:p>
          <a:p>
            <a:pPr>
              <a:buNone/>
            </a:pPr>
            <a:endParaRPr lang="en-GB" dirty="0" smtClean="0"/>
          </a:p>
          <a:p>
            <a:pPr>
              <a:buNone/>
            </a:pPr>
            <a:r>
              <a:rPr lang="en-GB" dirty="0" smtClean="0"/>
              <a:t>And we can </a:t>
            </a:r>
            <a:r>
              <a:rPr lang="en-GB" b="1" dirty="0" smtClean="0"/>
              <a:t>honour</a:t>
            </a:r>
            <a:r>
              <a:rPr lang="en-GB" dirty="0" smtClean="0"/>
              <a:t> some good by trying to act in a way which exemplifies it. </a:t>
            </a:r>
          </a:p>
          <a:p>
            <a:pPr>
              <a:buNone/>
            </a:pPr>
            <a:endParaRPr lang="en-GB" dirty="0" smtClean="0"/>
          </a:p>
          <a:p>
            <a:pPr>
              <a:buNone/>
            </a:pPr>
            <a:r>
              <a:rPr lang="en-GB" dirty="0" smtClean="0"/>
              <a:t>(E.g. War in the interests of peace (promoting) vs. pacifism (honouring).)</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So is it necessarily irrational not to promote?</a:t>
            </a:r>
            <a:endParaRPr lang="en-GB" sz="3600" dirty="0"/>
          </a:p>
        </p:txBody>
      </p:sp>
      <p:sp>
        <p:nvSpPr>
          <p:cNvPr id="3" name="Content Placeholder 2"/>
          <p:cNvSpPr>
            <a:spLocks noGrp="1"/>
          </p:cNvSpPr>
          <p:nvPr>
            <p:ph idx="1"/>
          </p:nvPr>
        </p:nvSpPr>
        <p:spPr/>
        <p:txBody>
          <a:bodyPr/>
          <a:lstStyle/>
          <a:p>
            <a:pPr>
              <a:buNone/>
            </a:pPr>
            <a:r>
              <a:rPr lang="en-GB" sz="3000" dirty="0" smtClean="0"/>
              <a:t>Consequentialists might say: </a:t>
            </a:r>
          </a:p>
          <a:p>
            <a:pPr>
              <a:buNone/>
            </a:pPr>
            <a:r>
              <a:rPr lang="en-GB" sz="3000" dirty="0" smtClean="0"/>
              <a:t>	</a:t>
            </a:r>
            <a:r>
              <a:rPr lang="en-GB" sz="3000" dirty="0" smtClean="0"/>
              <a:t>Agency might involve lots of different projects, but the very meaning of ‘rational’ entails that it is irrational not to promote the good.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So is it necessarily irrational not to promote?</a:t>
            </a:r>
            <a:endParaRPr lang="en-GB" sz="3600"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Consequentialists might say: </a:t>
            </a:r>
          </a:p>
          <a:p>
            <a:pPr>
              <a:buNone/>
            </a:pPr>
            <a:r>
              <a:rPr lang="en-GB" dirty="0" smtClean="0"/>
              <a:t>	</a:t>
            </a:r>
            <a:r>
              <a:rPr lang="en-GB" dirty="0" smtClean="0"/>
              <a:t>Agency might involve lots of different projects, but the very meaning of ‘rational’ entails that it is irrational not to promote the good.</a:t>
            </a:r>
          </a:p>
          <a:p>
            <a:pPr>
              <a:buNone/>
            </a:pPr>
            <a:endParaRPr lang="en-GB" dirty="0" smtClean="0"/>
          </a:p>
          <a:p>
            <a:pPr>
              <a:buNone/>
            </a:pPr>
            <a:r>
              <a:rPr lang="en-GB" dirty="0" smtClean="0"/>
              <a:t>But what about the rationality of </a:t>
            </a:r>
            <a:r>
              <a:rPr lang="en-GB" i="1" dirty="0" smtClean="0"/>
              <a:t>beliefs</a:t>
            </a:r>
            <a:r>
              <a:rPr lang="en-GB" dirty="0" smtClean="0"/>
              <a:t>? There, rationality is a matter of responding to </a:t>
            </a:r>
            <a:r>
              <a:rPr lang="en-GB" i="1" dirty="0" smtClean="0"/>
              <a:t>evidence</a:t>
            </a:r>
            <a:r>
              <a:rPr lang="en-GB" dirty="0" smtClean="0"/>
              <a:t> in the right way; not having as many true beliefs as possible, or responding to evidence in as many cases as possible!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So is it necessarily irrational not to promote?</a:t>
            </a:r>
            <a:endParaRPr lang="en-GB" sz="3600"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Consequentialists might say: </a:t>
            </a:r>
          </a:p>
          <a:p>
            <a:pPr>
              <a:buNone/>
            </a:pPr>
            <a:r>
              <a:rPr lang="en-GB" dirty="0" smtClean="0"/>
              <a:t>	</a:t>
            </a:r>
            <a:r>
              <a:rPr lang="en-GB" dirty="0" smtClean="0"/>
              <a:t>Agency might involve lots of different projects, but the very meaning of ‘rational’ entails that it is irrational not to promote the good.</a:t>
            </a:r>
          </a:p>
          <a:p>
            <a:pPr>
              <a:buNone/>
            </a:pPr>
            <a:endParaRPr lang="en-GB" dirty="0" smtClean="0"/>
          </a:p>
          <a:p>
            <a:pPr>
              <a:buNone/>
            </a:pPr>
            <a:r>
              <a:rPr lang="en-GB" dirty="0" smtClean="0"/>
              <a:t>And in </a:t>
            </a:r>
            <a:r>
              <a:rPr lang="en-GB" i="1" dirty="0" smtClean="0"/>
              <a:t>practical</a:t>
            </a:r>
            <a:r>
              <a:rPr lang="en-GB" dirty="0" smtClean="0"/>
              <a:t> rationality, we accept that facts about what is possible and what isn’t give us reasons to abandon certain projects; but the rationality of that is not at all a matter of trying to maximise anything!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So is it necessarily irrational not to promote?</a:t>
            </a:r>
            <a:endParaRPr lang="en-GB" sz="3600" dirty="0"/>
          </a:p>
        </p:txBody>
      </p:sp>
      <p:sp>
        <p:nvSpPr>
          <p:cNvPr id="3" name="Content Placeholder 2"/>
          <p:cNvSpPr>
            <a:spLocks noGrp="1"/>
          </p:cNvSpPr>
          <p:nvPr>
            <p:ph idx="1"/>
          </p:nvPr>
        </p:nvSpPr>
        <p:spPr/>
        <p:txBody>
          <a:bodyPr>
            <a:normAutofit lnSpcReduction="10000"/>
          </a:bodyPr>
          <a:lstStyle/>
          <a:p>
            <a:pPr>
              <a:buNone/>
            </a:pPr>
            <a:r>
              <a:rPr lang="en-GB" dirty="0" smtClean="0"/>
              <a:t>Consequentialists might say: </a:t>
            </a:r>
          </a:p>
          <a:p>
            <a:pPr>
              <a:buNone/>
            </a:pPr>
            <a:r>
              <a:rPr lang="en-GB" dirty="0" smtClean="0"/>
              <a:t>	</a:t>
            </a:r>
            <a:r>
              <a:rPr lang="en-GB" dirty="0" smtClean="0"/>
              <a:t>Agency might involve lots of different projects, but the very meaning of ‘rational’ entails that it is irrational not to promote the good.</a:t>
            </a:r>
          </a:p>
          <a:p>
            <a:pPr>
              <a:buNone/>
            </a:pPr>
            <a:endParaRPr lang="en-GB" dirty="0" smtClean="0"/>
          </a:p>
          <a:p>
            <a:pPr>
              <a:buNone/>
            </a:pPr>
            <a:r>
              <a:rPr lang="en-GB" dirty="0" smtClean="0"/>
              <a:t>So if there is some privileged role for promotion/maximising in practical rationality, it is not established by the nature of rationality itself.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does this leave us?</a:t>
            </a:r>
            <a:endParaRPr lang="en-GB" dirty="0"/>
          </a:p>
        </p:txBody>
      </p:sp>
      <p:sp>
        <p:nvSpPr>
          <p:cNvPr id="3" name="Content Placeholder 2"/>
          <p:cNvSpPr>
            <a:spLocks noGrp="1"/>
          </p:cNvSpPr>
          <p:nvPr>
            <p:ph idx="1"/>
          </p:nvPr>
        </p:nvSpPr>
        <p:spPr/>
        <p:txBody>
          <a:bodyPr>
            <a:normAutofit/>
          </a:bodyPr>
          <a:lstStyle/>
          <a:p>
            <a:r>
              <a:rPr lang="en-GB" sz="2700" dirty="0" smtClean="0"/>
              <a:t>Deontologists and Consequentialists can agree about what is morally good</a:t>
            </a:r>
            <a:endParaRPr lang="en-GB" sz="27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does this leave us?</a:t>
            </a:r>
            <a:endParaRPr lang="en-GB" dirty="0"/>
          </a:p>
        </p:txBody>
      </p:sp>
      <p:sp>
        <p:nvSpPr>
          <p:cNvPr id="3" name="Content Placeholder 2"/>
          <p:cNvSpPr>
            <a:spLocks noGrp="1"/>
          </p:cNvSpPr>
          <p:nvPr>
            <p:ph idx="1"/>
          </p:nvPr>
        </p:nvSpPr>
        <p:spPr/>
        <p:txBody>
          <a:bodyPr>
            <a:normAutofit/>
          </a:bodyPr>
          <a:lstStyle/>
          <a:p>
            <a:r>
              <a:rPr lang="en-GB" sz="2700" dirty="0" smtClean="0"/>
              <a:t>Deontologists and Consequentialists can agree about what is morally good</a:t>
            </a:r>
          </a:p>
          <a:p>
            <a:endParaRPr lang="en-GB" sz="2700" dirty="0" smtClean="0"/>
          </a:p>
          <a:p>
            <a:r>
              <a:rPr lang="en-GB" sz="2700" dirty="0" smtClean="0"/>
              <a:t>They can agree that </a:t>
            </a:r>
            <a:r>
              <a:rPr lang="en-GB" sz="2700" i="1" dirty="0" smtClean="0"/>
              <a:t>unless there are decisive reasons to do otherwise</a:t>
            </a:r>
            <a:r>
              <a:rPr lang="en-GB" sz="2700" dirty="0" smtClean="0"/>
              <a:t> we ought to promote the good</a:t>
            </a:r>
            <a:endParaRPr lang="en-GB" sz="27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does this leave us?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Deontologists and Consequentialists can agree about what is morally good.</a:t>
            </a:r>
          </a:p>
          <a:p>
            <a:endParaRPr lang="en-GB" dirty="0" smtClean="0"/>
          </a:p>
          <a:p>
            <a:r>
              <a:rPr lang="en-GB" dirty="0" smtClean="0"/>
              <a:t>They can agree that </a:t>
            </a:r>
            <a:r>
              <a:rPr lang="en-GB" i="1" dirty="0" smtClean="0"/>
              <a:t>unless there are decisive reasons to do otherwise</a:t>
            </a:r>
            <a:r>
              <a:rPr lang="en-GB" dirty="0" smtClean="0"/>
              <a:t> we ought to promote the good</a:t>
            </a:r>
          </a:p>
          <a:p>
            <a:endParaRPr lang="en-GB" dirty="0" smtClean="0"/>
          </a:p>
          <a:p>
            <a:r>
              <a:rPr lang="en-GB" dirty="0" smtClean="0"/>
              <a:t>But Deontologists accept that there are sometimes decisive reasons not to promote the good, because rationality requires us to honour some goods rather than promote them (especially if promoting them conflicts with honouring them).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b="1" dirty="0" smtClean="0"/>
              <a:t>	Consequentialism</a:t>
            </a:r>
            <a:endParaRPr lang="en-GB" dirty="0" smtClean="0"/>
          </a:p>
          <a:p>
            <a:pPr>
              <a:buNone/>
            </a:pPr>
            <a:r>
              <a:rPr lang="en-GB" dirty="0" smtClean="0"/>
              <a:t>	One always ought to do the thing which will produce the </a:t>
            </a:r>
            <a:r>
              <a:rPr lang="en-GB" b="1" dirty="0" smtClean="0"/>
              <a:t>most good</a:t>
            </a:r>
            <a:r>
              <a:rPr lang="en-GB" dirty="0" smtClean="0"/>
              <a:t> possible.</a:t>
            </a:r>
          </a:p>
          <a:p>
            <a:pPr>
              <a:buNone/>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b="1" dirty="0" smtClean="0"/>
              <a:t>	Consequentialism</a:t>
            </a:r>
            <a:endParaRPr lang="en-GB" dirty="0" smtClean="0"/>
          </a:p>
          <a:p>
            <a:pPr>
              <a:buNone/>
            </a:pPr>
            <a:r>
              <a:rPr lang="en-GB" dirty="0" smtClean="0"/>
              <a:t>	One always ought to do the thing which will produce the </a:t>
            </a:r>
            <a:r>
              <a:rPr lang="en-GB" b="1" dirty="0" smtClean="0"/>
              <a:t>most good</a:t>
            </a:r>
            <a:r>
              <a:rPr lang="en-GB" dirty="0" smtClean="0"/>
              <a:t> possible.</a:t>
            </a:r>
          </a:p>
          <a:p>
            <a:pPr>
              <a:buNone/>
            </a:pPr>
            <a:endParaRPr lang="en-GB" dirty="0" smtClean="0"/>
          </a:p>
          <a:p>
            <a:pPr>
              <a:buNone/>
            </a:pPr>
            <a:r>
              <a:rPr lang="en-GB" dirty="0" smtClean="0"/>
              <a:t>o</a:t>
            </a:r>
            <a:r>
              <a:rPr lang="en-GB" dirty="0" smtClean="0"/>
              <a:t>r:</a:t>
            </a:r>
          </a:p>
          <a:p>
            <a:pPr>
              <a:buNone/>
            </a:pPr>
            <a:endParaRPr lang="en-GB" dirty="0" smtClean="0"/>
          </a:p>
          <a:p>
            <a:pPr>
              <a:buNone/>
            </a:pPr>
            <a:r>
              <a:rPr lang="en-GB" dirty="0" smtClean="0"/>
              <a:t>	One always ought to do the thing which will have the </a:t>
            </a:r>
            <a:r>
              <a:rPr lang="en-GB" b="1" dirty="0" smtClean="0"/>
              <a:t>best result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Consequentialism’s</a:t>
            </a:r>
            <a:r>
              <a:rPr lang="en-GB" dirty="0" smtClean="0"/>
              <a:t> Two Claims</a:t>
            </a:r>
            <a:endParaRPr lang="en-GB" dirty="0"/>
          </a:p>
        </p:txBody>
      </p:sp>
      <p:sp>
        <p:nvSpPr>
          <p:cNvPr id="3" name="Content Placeholder 2"/>
          <p:cNvSpPr>
            <a:spLocks noGrp="1"/>
          </p:cNvSpPr>
          <p:nvPr>
            <p:ph idx="1"/>
          </p:nvPr>
        </p:nvSpPr>
        <p:spPr/>
        <p:txBody>
          <a:bodyPr/>
          <a:lstStyle/>
          <a:p>
            <a:pPr marL="514350" indent="-514350">
              <a:buAutoNum type="arabicParenBoth"/>
            </a:pPr>
            <a:endParaRPr lang="en-GB" dirty="0" smtClean="0"/>
          </a:p>
          <a:p>
            <a:pPr marL="514350" indent="-514350">
              <a:buAutoNum type="arabicParenBoth"/>
            </a:pPr>
            <a:endParaRPr lang="en-GB" dirty="0" smtClean="0"/>
          </a:p>
          <a:p>
            <a:pPr marL="514350" indent="-514350">
              <a:buAutoNum type="arabicParenBoth"/>
            </a:pPr>
            <a:r>
              <a:rPr lang="en-GB" dirty="0" smtClean="0"/>
              <a:t>What is (intrinsically) morally good is </a:t>
            </a:r>
            <a:r>
              <a:rPr lang="en-GB" i="1" dirty="0" smtClean="0"/>
              <a:t>X</a:t>
            </a:r>
            <a:r>
              <a:rPr lang="en-GB" dirty="0" smtClean="0"/>
              <a:t>, </a:t>
            </a:r>
            <a:r>
              <a:rPr lang="en-GB" i="1" dirty="0" smtClean="0"/>
              <a:t>Y</a:t>
            </a:r>
            <a:r>
              <a:rPr lang="en-GB" dirty="0" smtClean="0"/>
              <a:t>, </a:t>
            </a:r>
            <a:r>
              <a:rPr lang="en-GB" i="1" dirty="0" smtClean="0"/>
              <a:t>Z</a:t>
            </a:r>
            <a:r>
              <a:rPr lang="en-GB" dirty="0" smtClean="0"/>
              <a:t>...</a:t>
            </a:r>
          </a:p>
          <a:p>
            <a:pPr marL="514350" indent="-514350">
              <a:buAutoNum type="arabicParenBoth"/>
            </a:pPr>
            <a:endParaRPr lang="en-GB" dirty="0" smtClean="0"/>
          </a:p>
          <a:p>
            <a:pPr marL="514350" indent="-514350">
              <a:buAutoNum type="arabicParenBoth"/>
            </a:pPr>
            <a:r>
              <a:rPr lang="en-GB" dirty="0" smtClean="0"/>
              <a:t>One always ought to do the thing which produces the most </a:t>
            </a:r>
            <a:r>
              <a:rPr lang="en-GB" i="1" dirty="0" smtClean="0"/>
              <a:t>X</a:t>
            </a:r>
            <a:r>
              <a:rPr lang="en-GB" dirty="0" smtClean="0"/>
              <a:t>, </a:t>
            </a:r>
            <a:r>
              <a:rPr lang="en-GB" i="1" dirty="0" smtClean="0"/>
              <a:t>Y</a:t>
            </a:r>
            <a:r>
              <a:rPr lang="en-GB" dirty="0" smtClean="0"/>
              <a:t>, </a:t>
            </a:r>
            <a:r>
              <a:rPr lang="en-GB" i="1" dirty="0" smtClean="0"/>
              <a:t>Z</a:t>
            </a:r>
            <a:r>
              <a:rPr lang="en-GB" dirty="0" smtClean="0"/>
              <a:t>... possible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E.g.: Classical Utilitarianism (Bentham)</a:t>
            </a:r>
            <a:endParaRPr lang="en-GB" dirty="0"/>
          </a:p>
        </p:txBody>
      </p:sp>
      <p:sp>
        <p:nvSpPr>
          <p:cNvPr id="3" name="Content Placeholder 2"/>
          <p:cNvSpPr>
            <a:spLocks noGrp="1"/>
          </p:cNvSpPr>
          <p:nvPr>
            <p:ph idx="1"/>
          </p:nvPr>
        </p:nvSpPr>
        <p:spPr/>
        <p:txBody>
          <a:bodyPr/>
          <a:lstStyle/>
          <a:p>
            <a:pPr marL="514350" indent="-514350">
              <a:buNone/>
            </a:pPr>
            <a:endParaRPr lang="en-GB" dirty="0" smtClean="0"/>
          </a:p>
          <a:p>
            <a:pPr marL="514350" indent="-514350">
              <a:buAutoNum type="arabicParenBoth"/>
            </a:pPr>
            <a:endParaRPr lang="en-GB" dirty="0" smtClean="0"/>
          </a:p>
          <a:p>
            <a:pPr marL="514350" indent="-514350">
              <a:buAutoNum type="arabicParenBoth"/>
            </a:pPr>
            <a:r>
              <a:rPr lang="en-GB" dirty="0" smtClean="0"/>
              <a:t>What is (intrinsically) morally good is </a:t>
            </a:r>
            <a:r>
              <a:rPr lang="en-GB" b="1" dirty="0" smtClean="0"/>
              <a:t>pleasure</a:t>
            </a:r>
          </a:p>
          <a:p>
            <a:pPr marL="514350" indent="-514350">
              <a:buAutoNum type="arabicParenBoth"/>
            </a:pPr>
            <a:endParaRPr lang="en-GB" dirty="0" smtClean="0"/>
          </a:p>
          <a:p>
            <a:pPr marL="514350" indent="-514350">
              <a:buAutoNum type="arabicParenBoth"/>
            </a:pPr>
            <a:r>
              <a:rPr lang="en-GB" dirty="0" smtClean="0"/>
              <a:t>One always ought to do the thing which produces the most </a:t>
            </a:r>
            <a:r>
              <a:rPr lang="en-GB" b="1" dirty="0" smtClean="0"/>
              <a:t>pleasure</a:t>
            </a:r>
            <a:r>
              <a:rPr lang="en-GB" dirty="0" smtClean="0"/>
              <a:t> possible</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E.g.: Welfare Utilitarianism</a:t>
            </a:r>
            <a:endParaRPr lang="en-GB" dirty="0"/>
          </a:p>
        </p:txBody>
      </p:sp>
      <p:sp>
        <p:nvSpPr>
          <p:cNvPr id="3" name="Content Placeholder 2"/>
          <p:cNvSpPr>
            <a:spLocks noGrp="1"/>
          </p:cNvSpPr>
          <p:nvPr>
            <p:ph idx="1"/>
          </p:nvPr>
        </p:nvSpPr>
        <p:spPr/>
        <p:txBody>
          <a:bodyPr/>
          <a:lstStyle/>
          <a:p>
            <a:pPr marL="514350" indent="-514350">
              <a:buNone/>
            </a:pPr>
            <a:endParaRPr lang="en-GB" dirty="0" smtClean="0"/>
          </a:p>
          <a:p>
            <a:pPr marL="514350" indent="-514350">
              <a:buAutoNum type="arabicParenBoth"/>
            </a:pPr>
            <a:endParaRPr lang="en-GB" dirty="0" smtClean="0"/>
          </a:p>
          <a:p>
            <a:pPr marL="514350" indent="-514350">
              <a:buAutoNum type="arabicParenBoth"/>
            </a:pPr>
            <a:r>
              <a:rPr lang="en-GB" dirty="0" smtClean="0"/>
              <a:t>What is (intrinsically) morally good is </a:t>
            </a:r>
            <a:r>
              <a:rPr lang="en-GB" b="1" dirty="0" smtClean="0"/>
              <a:t>wellbeing</a:t>
            </a:r>
          </a:p>
          <a:p>
            <a:pPr marL="514350" indent="-514350">
              <a:buAutoNum type="arabicParenBoth"/>
            </a:pPr>
            <a:endParaRPr lang="en-GB" dirty="0" smtClean="0"/>
          </a:p>
          <a:p>
            <a:pPr marL="514350" indent="-514350">
              <a:buAutoNum type="arabicParenBoth"/>
            </a:pPr>
            <a:r>
              <a:rPr lang="en-GB" dirty="0" smtClean="0"/>
              <a:t>One always ought to do the thing which produces the most </a:t>
            </a:r>
            <a:r>
              <a:rPr lang="en-GB" b="1" dirty="0" smtClean="0"/>
              <a:t>wellbeing</a:t>
            </a:r>
            <a:r>
              <a:rPr lang="en-GB" dirty="0" smtClean="0"/>
              <a:t> possible</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Consequentialism’s</a:t>
            </a:r>
            <a:r>
              <a:rPr lang="en-GB" dirty="0" smtClean="0"/>
              <a:t> Two Claims</a:t>
            </a:r>
            <a:endParaRPr lang="en-GB" dirty="0"/>
          </a:p>
        </p:txBody>
      </p:sp>
      <p:sp>
        <p:nvSpPr>
          <p:cNvPr id="3" name="Content Placeholder 2"/>
          <p:cNvSpPr>
            <a:spLocks noGrp="1"/>
          </p:cNvSpPr>
          <p:nvPr>
            <p:ph idx="1"/>
          </p:nvPr>
        </p:nvSpPr>
        <p:spPr/>
        <p:txBody>
          <a:bodyPr/>
          <a:lstStyle/>
          <a:p>
            <a:pPr marL="514350" indent="-514350">
              <a:buAutoNum type="arabicParenBoth"/>
            </a:pPr>
            <a:endParaRPr lang="en-GB" dirty="0" smtClean="0"/>
          </a:p>
          <a:p>
            <a:pPr marL="514350" indent="-514350">
              <a:buAutoNum type="arabicParenBoth"/>
            </a:pPr>
            <a:endParaRPr lang="en-GB" dirty="0" smtClean="0"/>
          </a:p>
          <a:p>
            <a:pPr marL="514350" indent="-514350">
              <a:buAutoNum type="arabicParenBoth"/>
            </a:pPr>
            <a:r>
              <a:rPr lang="en-GB" dirty="0" smtClean="0"/>
              <a:t>What is (intrinsically) morally good is </a:t>
            </a:r>
            <a:r>
              <a:rPr lang="en-GB" i="1" dirty="0" smtClean="0"/>
              <a:t>X</a:t>
            </a:r>
            <a:r>
              <a:rPr lang="en-GB" dirty="0" smtClean="0"/>
              <a:t>, </a:t>
            </a:r>
            <a:r>
              <a:rPr lang="en-GB" i="1" dirty="0" smtClean="0"/>
              <a:t>Y</a:t>
            </a:r>
            <a:r>
              <a:rPr lang="en-GB" dirty="0" smtClean="0"/>
              <a:t>, </a:t>
            </a:r>
            <a:r>
              <a:rPr lang="en-GB" i="1" dirty="0" smtClean="0"/>
              <a:t>Z</a:t>
            </a:r>
            <a:r>
              <a:rPr lang="en-GB" dirty="0" smtClean="0"/>
              <a:t>...</a:t>
            </a:r>
          </a:p>
          <a:p>
            <a:pPr marL="514350" indent="-514350">
              <a:buAutoNum type="arabicParenBoth"/>
            </a:pPr>
            <a:endParaRPr lang="en-GB" dirty="0" smtClean="0"/>
          </a:p>
          <a:p>
            <a:pPr marL="514350" indent="-514350">
              <a:buAutoNum type="arabicParenBoth"/>
            </a:pPr>
            <a:r>
              <a:rPr lang="en-GB" dirty="0" smtClean="0"/>
              <a:t>One always ought to do the thing which produces the most </a:t>
            </a:r>
            <a:r>
              <a:rPr lang="en-GB" i="1" dirty="0" smtClean="0"/>
              <a:t>X</a:t>
            </a:r>
            <a:r>
              <a:rPr lang="en-GB" dirty="0" smtClean="0"/>
              <a:t>, </a:t>
            </a:r>
            <a:r>
              <a:rPr lang="en-GB" i="1" dirty="0" smtClean="0"/>
              <a:t>Y</a:t>
            </a:r>
            <a:r>
              <a:rPr lang="en-GB" dirty="0" smtClean="0"/>
              <a:t>, </a:t>
            </a:r>
            <a:r>
              <a:rPr lang="en-GB" i="1" dirty="0" smtClean="0"/>
              <a:t>Z</a:t>
            </a:r>
            <a:r>
              <a:rPr lang="en-GB" dirty="0" smtClean="0"/>
              <a:t>... possible</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166</TotalTime>
  <Words>949</Words>
  <Application>Microsoft Office PowerPoint</Application>
  <PresentationFormat>On-screen Show (4:3)</PresentationFormat>
  <Paragraphs>207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Foundry</vt:lpstr>
      <vt:lpstr>Some Reasons  Not to Do the Best You Can</vt:lpstr>
      <vt:lpstr>‘Doing the best you can [morally]’</vt:lpstr>
      <vt:lpstr>‘Doing the best you can [morally]’</vt:lpstr>
      <vt:lpstr>Slide 4</vt:lpstr>
      <vt:lpstr>Slide 5</vt:lpstr>
      <vt:lpstr>Consequentialism’s Two Claims</vt:lpstr>
      <vt:lpstr>E.g.: Classical Utilitarianism (Bentham)</vt:lpstr>
      <vt:lpstr>E.g.: Welfare Utilitarianism</vt:lpstr>
      <vt:lpstr>Consequentialism’s Two Claims</vt:lpstr>
      <vt:lpstr>Consequentialism’s Two Claims</vt:lpstr>
      <vt:lpstr>Consequentialism’s Two Claims</vt:lpstr>
      <vt:lpstr>Common Ground</vt:lpstr>
      <vt:lpstr>Common Ground</vt:lpstr>
      <vt:lpstr>Embarrassing Cases</vt:lpstr>
      <vt:lpstr>Embarrassing Cases</vt:lpstr>
      <vt:lpstr>Embarrassing Cases</vt:lpstr>
      <vt:lpstr>Embarrassing Cases</vt:lpstr>
      <vt:lpstr>Embarrassing Cases</vt:lpstr>
      <vt:lpstr>Embarrassing Cases</vt:lpstr>
      <vt:lpstr>Slide 20</vt:lpstr>
      <vt:lpstr>Slide 21</vt:lpstr>
      <vt:lpstr>Reasons and Rationality</vt:lpstr>
      <vt:lpstr>Reasons and Rationality</vt:lpstr>
      <vt:lpstr>Reasons and Rationality</vt:lpstr>
      <vt:lpstr>Reasons and Rationality</vt:lpstr>
      <vt:lpstr>Reasons and Rationality</vt:lpstr>
      <vt:lpstr>Reasons and Rationality</vt:lpstr>
      <vt:lpstr>Rationality and Agency</vt:lpstr>
      <vt:lpstr>Varieties of Agency</vt:lpstr>
      <vt:lpstr>Varieties of Agency</vt:lpstr>
      <vt:lpstr>Promoting and Honouring</vt:lpstr>
      <vt:lpstr>So is it necessarily irrational not to promote?</vt:lpstr>
      <vt:lpstr>So is it necessarily irrational not to promote?</vt:lpstr>
      <vt:lpstr>So is it necessarily irrational not to promote?</vt:lpstr>
      <vt:lpstr>So is it necessarily irrational not to promote?</vt:lpstr>
      <vt:lpstr>Where does this leave us?</vt:lpstr>
      <vt:lpstr>Where does this leave us?</vt:lpstr>
      <vt:lpstr>Where does this leave us?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Reasons  Not to Do the Best You Can</dc:title>
  <dc:creator>Chris</dc:creator>
  <cp:lastModifiedBy>Chris</cp:lastModifiedBy>
  <cp:revision>66</cp:revision>
  <dcterms:created xsi:type="dcterms:W3CDTF">2015-11-12T15:04:30Z</dcterms:created>
  <dcterms:modified xsi:type="dcterms:W3CDTF">2015-11-12T17:51:28Z</dcterms:modified>
</cp:coreProperties>
</file>